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Barlow" panose="00000500000000000000" pitchFamily="2" charset="0"/>
      <p:regular r:id="rId12"/>
      <p:bold r:id="rId13"/>
    </p:embeddedFont>
    <p:embeddedFont>
      <p:font typeface="Consolas" panose="020B0609020204030204" pitchFamily="49" charset="0"/>
      <p:regular r:id="rId14"/>
      <p:bold r:id="rId15"/>
      <p:italic r:id="rId16"/>
      <p:boldItalic r:id="rId17"/>
    </p:embeddedFont>
    <p:embeddedFont>
      <p:font typeface="Montserrat" panose="00000500000000000000" pitchFamily="2" charset="0"/>
      <p:regular r:id="rId18"/>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0C0C"/>
    <a:srgbClr val="0100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0777" autoAdjust="0"/>
  </p:normalViewPr>
  <p:slideViewPr>
    <p:cSldViewPr snapToGrid="0" snapToObjects="1">
      <p:cViewPr varScale="1">
        <p:scale>
          <a:sx n="51" d="100"/>
          <a:sy n="51" d="100"/>
        </p:scale>
        <p:origin x="52" y="2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3335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2310527"/>
            <a:ext cx="7627382" cy="1967151"/>
          </a:xfrm>
          <a:prstGeom prst="rect">
            <a:avLst/>
          </a:prstGeom>
          <a:noFill/>
          <a:ln/>
        </p:spPr>
        <p:txBody>
          <a:bodyPr wrap="square" lIns="0" tIns="0" rIns="0" bIns="0" rtlCol="0" anchor="t"/>
          <a:lstStyle/>
          <a:p>
            <a:pPr marL="0" indent="0">
              <a:lnSpc>
                <a:spcPts val="7700"/>
              </a:lnSpc>
              <a:buNone/>
            </a:pPr>
            <a:r>
              <a:rPr lang="en-US" sz="4450" b="1" dirty="0">
                <a:solidFill>
                  <a:srgbClr val="9998FF"/>
                </a:solidFill>
                <a:latin typeface="Times New Roman" panose="02020603050405020304" pitchFamily="18" charset="0"/>
                <a:ea typeface="Barlow" pitchFamily="34" charset="-122"/>
                <a:cs typeface="Times New Roman" panose="02020603050405020304" pitchFamily="18" charset="0"/>
              </a:rPr>
              <a:t>Valid Arrangement of Pairs</a:t>
            </a:r>
            <a:endParaRPr lang="en-US" sz="4450" dirty="0">
              <a:latin typeface="Times New Roman" panose="02020603050405020304" pitchFamily="18" charset="0"/>
              <a:cs typeface="Times New Roman" panose="02020603050405020304" pitchFamily="18" charset="0"/>
            </a:endParaRPr>
          </a:p>
        </p:txBody>
      </p:sp>
      <p:sp>
        <p:nvSpPr>
          <p:cNvPr id="4" name="Text 1"/>
          <p:cNvSpPr/>
          <p:nvPr/>
        </p:nvSpPr>
        <p:spPr>
          <a:xfrm>
            <a:off x="758309" y="4114800"/>
            <a:ext cx="7627382" cy="693420"/>
          </a:xfrm>
          <a:prstGeom prst="rect">
            <a:avLst/>
          </a:prstGeom>
          <a:noFill/>
          <a:ln/>
        </p:spPr>
        <p:txBody>
          <a:bodyPr wrap="square" lIns="0" tIns="0" rIns="0" bIns="0" rtlCol="0" anchor="t"/>
          <a:lstStyle/>
          <a:p>
            <a:pPr algn="just">
              <a:lnSpc>
                <a:spcPts val="2700"/>
              </a:lnSpc>
            </a:pPr>
            <a:r>
              <a:rPr lang="en-US" sz="2000" dirty="0">
                <a:solidFill>
                  <a:schemeClr val="bg1">
                    <a:lumMod val="85000"/>
                  </a:schemeClr>
                </a:solidFill>
                <a:latin typeface="Times New Roman" panose="02020603050405020304" pitchFamily="18" charset="0"/>
                <a:cs typeface="Times New Roman" panose="02020603050405020304" pitchFamily="18" charset="0"/>
              </a:rPr>
              <a:t>This presentation covers the problem of identifying valid arrangements of pairs. It introduces the problem statement, walks through an example, and outlines the key steps to solve it. The approach involves handling key mapping, managing node degrees, and traversing the graph. Relevant constraints and assumptions are also discussed, along with a sample coding implementation.</a:t>
            </a:r>
          </a:p>
          <a:p>
            <a:pPr marL="0" indent="0">
              <a:lnSpc>
                <a:spcPts val="2700"/>
              </a:lnSpc>
              <a:buNone/>
            </a:pPr>
            <a:endParaRPr lang="en-US" sz="1700" dirty="0"/>
          </a:p>
        </p:txBody>
      </p:sp>
      <p:sp>
        <p:nvSpPr>
          <p:cNvPr id="7" name="Text 3"/>
          <p:cNvSpPr/>
          <p:nvPr/>
        </p:nvSpPr>
        <p:spPr>
          <a:xfrm>
            <a:off x="1213128" y="5539740"/>
            <a:ext cx="2849404" cy="379214"/>
          </a:xfrm>
          <a:prstGeom prst="rect">
            <a:avLst/>
          </a:prstGeom>
          <a:noFill/>
          <a:ln/>
        </p:spPr>
        <p:txBody>
          <a:bodyPr wrap="none" lIns="0" tIns="0" rIns="0" bIns="0" rtlCol="0" anchor="t"/>
          <a:lstStyle/>
          <a:p>
            <a:pPr marL="0" indent="0" algn="l">
              <a:lnSpc>
                <a:spcPts val="2950"/>
              </a:lnSpc>
              <a:buNone/>
            </a:pPr>
            <a:endParaRPr lang="en-US" sz="2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800939"/>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Times New Roman" panose="02020603050405020304" pitchFamily="18" charset="0"/>
                <a:ea typeface="Barlow" pitchFamily="34" charset="-122"/>
                <a:cs typeface="Times New Roman" panose="02020603050405020304" pitchFamily="18" charset="0"/>
              </a:rPr>
              <a:t>Problem Statement</a:t>
            </a:r>
            <a:endParaRPr lang="en-US" sz="4450" dirty="0">
              <a:latin typeface="Times New Roman" panose="02020603050405020304" pitchFamily="18" charset="0"/>
              <a:cs typeface="Times New Roman" panose="02020603050405020304" pitchFamily="18" charset="0"/>
            </a:endParaRPr>
          </a:p>
        </p:txBody>
      </p:sp>
      <p:sp>
        <p:nvSpPr>
          <p:cNvPr id="4" name="Text 1"/>
          <p:cNvSpPr/>
          <p:nvPr/>
        </p:nvSpPr>
        <p:spPr>
          <a:xfrm>
            <a:off x="6244709" y="2838569"/>
            <a:ext cx="7627382" cy="1386840"/>
          </a:xfrm>
          <a:prstGeom prst="rect">
            <a:avLst/>
          </a:prstGeom>
          <a:noFill/>
          <a:ln/>
        </p:spPr>
        <p:txBody>
          <a:bodyPr wrap="square" lIns="0" tIns="0" rIns="0" bIns="0" rtlCol="0" anchor="t"/>
          <a:lstStyle/>
          <a:p>
            <a:pPr marL="0" indent="0" algn="just">
              <a:lnSpc>
                <a:spcPts val="27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The task is to arrange a set of pairs, where each pair represents a starting and ending point, in a valid sequence. A valid arrangement ensures that the ending point of one pair always matches the starting point of the next pair.</a:t>
            </a:r>
            <a:endParaRPr lang="en-US" sz="2000" dirty="0">
              <a:latin typeface="Times New Roman" panose="02020603050405020304" pitchFamily="18" charset="0"/>
              <a:cs typeface="Times New Roman" panose="02020603050405020304" pitchFamily="18" charset="0"/>
            </a:endParaRPr>
          </a:p>
        </p:txBody>
      </p:sp>
      <p:sp>
        <p:nvSpPr>
          <p:cNvPr id="5" name="Shape 2"/>
          <p:cNvSpPr/>
          <p:nvPr/>
        </p:nvSpPr>
        <p:spPr>
          <a:xfrm>
            <a:off x="6244709" y="4469130"/>
            <a:ext cx="3705463" cy="1959412"/>
          </a:xfrm>
          <a:prstGeom prst="roundRect">
            <a:avLst>
              <a:gd name="adj" fmla="val 9952"/>
            </a:avLst>
          </a:prstGeom>
          <a:solidFill>
            <a:srgbClr val="282C32"/>
          </a:solidFill>
          <a:ln/>
          <a:effectLst>
            <a:outerShdw blurRad="53340" dist="26670" dir="13500000" algn="bl" rotWithShape="0">
              <a:srgbClr val="FFFFFF">
                <a:alpha val="10000"/>
              </a:srgbClr>
            </a:outerShdw>
          </a:effectLst>
        </p:spPr>
      </p:sp>
      <p:sp>
        <p:nvSpPr>
          <p:cNvPr id="6" name="Text 3"/>
          <p:cNvSpPr/>
          <p:nvPr/>
        </p:nvSpPr>
        <p:spPr>
          <a:xfrm>
            <a:off x="6461284" y="4685705"/>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Times New Roman" panose="02020603050405020304" pitchFamily="18" charset="0"/>
                <a:ea typeface="Barlow" pitchFamily="34" charset="-122"/>
                <a:cs typeface="Times New Roman" panose="02020603050405020304" pitchFamily="18" charset="0"/>
              </a:rPr>
              <a:t>Input</a:t>
            </a:r>
            <a:endParaRPr lang="en-US" sz="2200" dirty="0">
              <a:latin typeface="Times New Roman" panose="02020603050405020304" pitchFamily="18" charset="0"/>
              <a:cs typeface="Times New Roman" panose="02020603050405020304" pitchFamily="18" charset="0"/>
            </a:endParaRPr>
          </a:p>
        </p:txBody>
      </p:sp>
      <p:sp>
        <p:nvSpPr>
          <p:cNvPr id="7" name="Text 4"/>
          <p:cNvSpPr/>
          <p:nvPr/>
        </p:nvSpPr>
        <p:spPr>
          <a:xfrm>
            <a:off x="6461284" y="5171837"/>
            <a:ext cx="3272314" cy="1040130"/>
          </a:xfrm>
          <a:prstGeom prst="rect">
            <a:avLst/>
          </a:prstGeom>
          <a:noFill/>
          <a:ln/>
        </p:spPr>
        <p:txBody>
          <a:bodyPr wrap="square" lIns="0" tIns="0" rIns="0" bIns="0" rtlCol="0" anchor="t"/>
          <a:lstStyle/>
          <a:p>
            <a:pPr marL="0" indent="0">
              <a:lnSpc>
                <a:spcPts val="27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A 2D integer array called "pairs" where each inner array represents a pair [start, end].</a:t>
            </a:r>
            <a:endParaRPr lang="en-US" sz="2000" dirty="0">
              <a:latin typeface="Times New Roman" panose="02020603050405020304" pitchFamily="18" charset="0"/>
              <a:cs typeface="Times New Roman" panose="02020603050405020304" pitchFamily="18" charset="0"/>
            </a:endParaRPr>
          </a:p>
        </p:txBody>
      </p:sp>
      <p:sp>
        <p:nvSpPr>
          <p:cNvPr id="8" name="Shape 5"/>
          <p:cNvSpPr/>
          <p:nvPr/>
        </p:nvSpPr>
        <p:spPr>
          <a:xfrm>
            <a:off x="10166747" y="4469130"/>
            <a:ext cx="3705463" cy="1959412"/>
          </a:xfrm>
          <a:prstGeom prst="roundRect">
            <a:avLst>
              <a:gd name="adj" fmla="val 9952"/>
            </a:avLst>
          </a:prstGeom>
          <a:solidFill>
            <a:srgbClr val="282C32"/>
          </a:solidFill>
          <a:ln/>
          <a:effectLst>
            <a:outerShdw blurRad="53340" dist="26670" dir="13500000" algn="bl" rotWithShape="0">
              <a:srgbClr val="FFFFFF">
                <a:alpha val="10000"/>
              </a:srgbClr>
            </a:outerShdw>
          </a:effectLst>
        </p:spPr>
      </p:sp>
      <p:sp>
        <p:nvSpPr>
          <p:cNvPr id="9" name="Text 6"/>
          <p:cNvSpPr/>
          <p:nvPr/>
        </p:nvSpPr>
        <p:spPr>
          <a:xfrm>
            <a:off x="10383322" y="4685705"/>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Times New Roman" panose="02020603050405020304" pitchFamily="18" charset="0"/>
                <a:ea typeface="Barlow" pitchFamily="34" charset="-122"/>
                <a:cs typeface="Times New Roman" panose="02020603050405020304" pitchFamily="18" charset="0"/>
              </a:rPr>
              <a:t>Output</a:t>
            </a:r>
            <a:endParaRPr lang="en-US" sz="2200" dirty="0">
              <a:latin typeface="Times New Roman" panose="02020603050405020304" pitchFamily="18" charset="0"/>
              <a:cs typeface="Times New Roman" panose="02020603050405020304" pitchFamily="18" charset="0"/>
            </a:endParaRPr>
          </a:p>
        </p:txBody>
      </p:sp>
      <p:sp>
        <p:nvSpPr>
          <p:cNvPr id="10" name="Text 7"/>
          <p:cNvSpPr/>
          <p:nvPr/>
        </p:nvSpPr>
        <p:spPr>
          <a:xfrm>
            <a:off x="10383322" y="5171837"/>
            <a:ext cx="3272314" cy="1040130"/>
          </a:xfrm>
          <a:prstGeom prst="rect">
            <a:avLst/>
          </a:prstGeom>
          <a:noFill/>
          <a:ln/>
        </p:spPr>
        <p:txBody>
          <a:bodyPr wrap="square" lIns="0" tIns="0" rIns="0" bIns="0" rtlCol="0" anchor="t"/>
          <a:lstStyle/>
          <a:p>
            <a:pPr marL="0" indent="0">
              <a:lnSpc>
                <a:spcPts val="27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A valid arrangement of the input pairs, returned as a 2D integer array.</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151340"/>
            <a:ext cx="6511409"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Times New Roman" panose="02020603050405020304" pitchFamily="18" charset="0"/>
                <a:ea typeface="Barlow" pitchFamily="34" charset="-122"/>
                <a:cs typeface="Times New Roman" panose="02020603050405020304" pitchFamily="18" charset="0"/>
              </a:rPr>
              <a:t>Input and Output Example</a:t>
            </a:r>
            <a:endParaRPr lang="en-US" sz="4450" dirty="0">
              <a:latin typeface="Times New Roman" panose="02020603050405020304" pitchFamily="18" charset="0"/>
              <a:cs typeface="Times New Roman" panose="02020603050405020304" pitchFamily="18" charset="0"/>
            </a:endParaRPr>
          </a:p>
        </p:txBody>
      </p:sp>
      <p:sp>
        <p:nvSpPr>
          <p:cNvPr id="4" name="Text 1"/>
          <p:cNvSpPr/>
          <p:nvPr/>
        </p:nvSpPr>
        <p:spPr>
          <a:xfrm>
            <a:off x="6244709" y="3188970"/>
            <a:ext cx="7627382" cy="346710"/>
          </a:xfrm>
          <a:prstGeom prst="rect">
            <a:avLst/>
          </a:prstGeom>
          <a:noFill/>
          <a:ln/>
        </p:spPr>
        <p:txBody>
          <a:bodyPr wrap="none" lIns="0" tIns="0" rIns="0" bIns="0" rtlCol="0" anchor="t"/>
          <a:lstStyle/>
          <a:p>
            <a:pPr marL="0" indent="0">
              <a:lnSpc>
                <a:spcPts val="27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Let's consider an example: Input: pairs = [[5, 1], [4, 5], [11, 9], [9, 4]]</a:t>
            </a:r>
            <a:endParaRPr lang="en-US" sz="2000" dirty="0">
              <a:latin typeface="Times New Roman" panose="02020603050405020304" pitchFamily="18" charset="0"/>
              <a:cs typeface="Times New Roman" panose="02020603050405020304" pitchFamily="18" charset="0"/>
            </a:endParaRPr>
          </a:p>
        </p:txBody>
      </p:sp>
      <p:sp>
        <p:nvSpPr>
          <p:cNvPr id="5" name="Shape 2"/>
          <p:cNvSpPr/>
          <p:nvPr/>
        </p:nvSpPr>
        <p:spPr>
          <a:xfrm>
            <a:off x="6244709" y="3779401"/>
            <a:ext cx="7627382" cy="2298859"/>
          </a:xfrm>
          <a:prstGeom prst="roundRect">
            <a:avLst>
              <a:gd name="adj" fmla="val 8482"/>
            </a:avLst>
          </a:prstGeom>
          <a:noFill/>
          <a:ln w="7620">
            <a:solidFill>
              <a:srgbClr val="FFFFFF">
                <a:alpha val="24000"/>
              </a:srgbClr>
            </a:solidFill>
            <a:prstDash val="solid"/>
          </a:ln>
        </p:spPr>
      </p:sp>
      <p:sp>
        <p:nvSpPr>
          <p:cNvPr id="6" name="Shape 3"/>
          <p:cNvSpPr/>
          <p:nvPr/>
        </p:nvSpPr>
        <p:spPr>
          <a:xfrm>
            <a:off x="6252329" y="3787021"/>
            <a:ext cx="7612142" cy="968454"/>
          </a:xfrm>
          <a:prstGeom prst="rect">
            <a:avLst/>
          </a:prstGeom>
          <a:solidFill>
            <a:srgbClr val="FFFFFF">
              <a:alpha val="4000"/>
            </a:srgbClr>
          </a:solidFill>
          <a:ln/>
        </p:spPr>
      </p:sp>
      <p:sp>
        <p:nvSpPr>
          <p:cNvPr id="7" name="Text 4"/>
          <p:cNvSpPr/>
          <p:nvPr/>
        </p:nvSpPr>
        <p:spPr>
          <a:xfrm>
            <a:off x="6469380" y="3924538"/>
            <a:ext cx="1085374"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Times New Roman" panose="02020603050405020304" pitchFamily="18" charset="0"/>
                <a:ea typeface="Montserrat" pitchFamily="34" charset="-122"/>
                <a:cs typeface="Times New Roman" panose="02020603050405020304" pitchFamily="18" charset="0"/>
              </a:rPr>
              <a:t>Input pairs</a:t>
            </a:r>
            <a:endParaRPr lang="en-US" sz="1700" dirty="0">
              <a:latin typeface="Times New Roman" panose="02020603050405020304" pitchFamily="18" charset="0"/>
              <a:cs typeface="Times New Roman" panose="02020603050405020304" pitchFamily="18" charset="0"/>
            </a:endParaRPr>
          </a:p>
        </p:txBody>
      </p:sp>
      <p:sp>
        <p:nvSpPr>
          <p:cNvPr id="8" name="Text 5"/>
          <p:cNvSpPr/>
          <p:nvPr/>
        </p:nvSpPr>
        <p:spPr>
          <a:xfrm>
            <a:off x="7995523" y="3924538"/>
            <a:ext cx="1081564"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[5, 1]</a:t>
            </a:r>
            <a:endParaRPr lang="en-US" sz="1700" dirty="0"/>
          </a:p>
        </p:txBody>
      </p:sp>
      <p:sp>
        <p:nvSpPr>
          <p:cNvPr id="9" name="Text 6"/>
          <p:cNvSpPr/>
          <p:nvPr/>
        </p:nvSpPr>
        <p:spPr>
          <a:xfrm>
            <a:off x="9517856" y="3924538"/>
            <a:ext cx="1081564"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[4, 5]</a:t>
            </a:r>
            <a:endParaRPr lang="en-US" sz="1700" dirty="0"/>
          </a:p>
        </p:txBody>
      </p:sp>
      <p:sp>
        <p:nvSpPr>
          <p:cNvPr id="10" name="Text 7"/>
          <p:cNvSpPr/>
          <p:nvPr/>
        </p:nvSpPr>
        <p:spPr>
          <a:xfrm>
            <a:off x="11040189" y="3924538"/>
            <a:ext cx="1081564"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[11, 9]</a:t>
            </a:r>
            <a:endParaRPr lang="en-US" sz="1700" dirty="0"/>
          </a:p>
        </p:txBody>
      </p:sp>
      <p:sp>
        <p:nvSpPr>
          <p:cNvPr id="11" name="Text 8"/>
          <p:cNvSpPr/>
          <p:nvPr/>
        </p:nvSpPr>
        <p:spPr>
          <a:xfrm>
            <a:off x="12562523" y="3924538"/>
            <a:ext cx="1085374"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[9, 4]</a:t>
            </a:r>
            <a:endParaRPr lang="en-US" sz="1700" dirty="0"/>
          </a:p>
        </p:txBody>
      </p:sp>
      <p:sp>
        <p:nvSpPr>
          <p:cNvPr id="12" name="Shape 9"/>
          <p:cNvSpPr/>
          <p:nvPr/>
        </p:nvSpPr>
        <p:spPr>
          <a:xfrm>
            <a:off x="6252329" y="4755475"/>
            <a:ext cx="7612142" cy="1315164"/>
          </a:xfrm>
          <a:prstGeom prst="rect">
            <a:avLst/>
          </a:prstGeom>
          <a:solidFill>
            <a:srgbClr val="000000">
              <a:alpha val="4000"/>
            </a:srgbClr>
          </a:solidFill>
          <a:ln/>
        </p:spPr>
      </p:sp>
      <p:sp>
        <p:nvSpPr>
          <p:cNvPr id="13" name="Text 10"/>
          <p:cNvSpPr/>
          <p:nvPr/>
        </p:nvSpPr>
        <p:spPr>
          <a:xfrm>
            <a:off x="6469380" y="4892993"/>
            <a:ext cx="1085374"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Times New Roman" panose="02020603050405020304" pitchFamily="18" charset="0"/>
                <a:ea typeface="Montserrat" pitchFamily="34" charset="-122"/>
                <a:cs typeface="Times New Roman" panose="02020603050405020304" pitchFamily="18" charset="0"/>
              </a:rPr>
              <a:t>    Valid Arrangement</a:t>
            </a:r>
            <a:endParaRPr lang="en-US" sz="1700" dirty="0">
              <a:latin typeface="Times New Roman" panose="02020603050405020304" pitchFamily="18" charset="0"/>
              <a:cs typeface="Times New Roman" panose="02020603050405020304" pitchFamily="18" charset="0"/>
            </a:endParaRPr>
          </a:p>
        </p:txBody>
      </p:sp>
      <p:sp>
        <p:nvSpPr>
          <p:cNvPr id="14" name="Text 11"/>
          <p:cNvSpPr/>
          <p:nvPr/>
        </p:nvSpPr>
        <p:spPr>
          <a:xfrm>
            <a:off x="7995523" y="4892993"/>
            <a:ext cx="1081564"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[11, 9]</a:t>
            </a:r>
            <a:endParaRPr lang="en-US" sz="1700" dirty="0"/>
          </a:p>
        </p:txBody>
      </p:sp>
      <p:sp>
        <p:nvSpPr>
          <p:cNvPr id="15" name="Text 12"/>
          <p:cNvSpPr/>
          <p:nvPr/>
        </p:nvSpPr>
        <p:spPr>
          <a:xfrm>
            <a:off x="9517856" y="4892993"/>
            <a:ext cx="1081564"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[9, 4]</a:t>
            </a:r>
            <a:endParaRPr lang="en-US" sz="1700" dirty="0"/>
          </a:p>
        </p:txBody>
      </p:sp>
      <p:sp>
        <p:nvSpPr>
          <p:cNvPr id="16" name="Text 13"/>
          <p:cNvSpPr/>
          <p:nvPr/>
        </p:nvSpPr>
        <p:spPr>
          <a:xfrm>
            <a:off x="11040189" y="4892993"/>
            <a:ext cx="1081564"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[4, 5]</a:t>
            </a:r>
            <a:endParaRPr lang="en-US" sz="1700" dirty="0"/>
          </a:p>
        </p:txBody>
      </p:sp>
      <p:sp>
        <p:nvSpPr>
          <p:cNvPr id="17" name="Text 14"/>
          <p:cNvSpPr/>
          <p:nvPr/>
        </p:nvSpPr>
        <p:spPr>
          <a:xfrm>
            <a:off x="12562523" y="4892993"/>
            <a:ext cx="1085374"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[5, 1]</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5177" y="541734"/>
            <a:ext cx="5178862" cy="647343"/>
          </a:xfrm>
          <a:prstGeom prst="rect">
            <a:avLst/>
          </a:prstGeom>
          <a:noFill/>
          <a:ln/>
        </p:spPr>
        <p:txBody>
          <a:bodyPr wrap="none" lIns="0" tIns="0" rIns="0" bIns="0" rtlCol="0" anchor="t"/>
          <a:lstStyle/>
          <a:p>
            <a:pPr marL="0" indent="0">
              <a:lnSpc>
                <a:spcPts val="5050"/>
              </a:lnSpc>
              <a:buNone/>
            </a:pPr>
            <a:r>
              <a:rPr lang="en-US" sz="4450" b="1" dirty="0">
                <a:solidFill>
                  <a:srgbClr val="9998FF"/>
                </a:solidFill>
                <a:latin typeface="Times New Roman" panose="02020603050405020304" pitchFamily="18" charset="0"/>
                <a:ea typeface="Barlow" pitchFamily="34" charset="-122"/>
                <a:cs typeface="Times New Roman" panose="02020603050405020304" pitchFamily="18" charset="0"/>
              </a:rPr>
              <a:t>Approach</a:t>
            </a:r>
            <a:endParaRPr lang="en-US" sz="4450" dirty="0">
              <a:latin typeface="Times New Roman" panose="02020603050405020304" pitchFamily="18" charset="0"/>
              <a:cs typeface="Times New Roman" panose="02020603050405020304" pitchFamily="18" charset="0"/>
            </a:endParaRPr>
          </a:p>
        </p:txBody>
      </p:sp>
      <p:sp>
        <p:nvSpPr>
          <p:cNvPr id="4" name="Text 1"/>
          <p:cNvSpPr/>
          <p:nvPr/>
        </p:nvSpPr>
        <p:spPr>
          <a:xfrm>
            <a:off x="6175177" y="1484233"/>
            <a:ext cx="7766447" cy="1259205"/>
          </a:xfrm>
          <a:prstGeom prst="rect">
            <a:avLst/>
          </a:prstGeom>
          <a:noFill/>
          <a:ln/>
        </p:spPr>
        <p:txBody>
          <a:bodyPr wrap="square" lIns="0" tIns="0" rIns="0" bIns="0" rtlCol="0" anchor="t"/>
          <a:lstStyle/>
          <a:p>
            <a:pPr marL="0" indent="0">
              <a:lnSpc>
                <a:spcPts val="2450"/>
              </a:lnSpc>
              <a:buNone/>
            </a:pPr>
            <a:r>
              <a:rPr lang="en-US" dirty="0">
                <a:solidFill>
                  <a:srgbClr val="EEEFF5"/>
                </a:solidFill>
                <a:latin typeface="Times New Roman" panose="02020603050405020304" pitchFamily="18" charset="0"/>
                <a:ea typeface="Montserrat" pitchFamily="34" charset="-122"/>
                <a:cs typeface="Times New Roman" panose="02020603050405020304" pitchFamily="18" charset="0"/>
              </a:rPr>
              <a:t>To solve this, we can use a recursive approach. We start by finding the first pair where the starting value is not already used as an ending value in any other pair. Then, we recursively find the next pair that starts with the previous pair's ending value.</a:t>
            </a:r>
            <a:endParaRPr lang="en-US" dirty="0">
              <a:latin typeface="Times New Roman" panose="02020603050405020304" pitchFamily="18" charset="0"/>
              <a:cs typeface="Times New Roman" panose="02020603050405020304" pitchFamily="18" charset="0"/>
            </a:endParaRPr>
          </a:p>
        </p:txBody>
      </p:sp>
      <p:pic>
        <p:nvPicPr>
          <p:cNvPr id="5" name="Image 1" descr="preencoded.png"/>
          <p:cNvPicPr>
            <a:picLocks noChangeAspect="1"/>
          </p:cNvPicPr>
          <p:nvPr/>
        </p:nvPicPr>
        <p:blipFill>
          <a:blip r:embed="rId4"/>
          <a:stretch>
            <a:fillRect/>
          </a:stretch>
        </p:blipFill>
        <p:spPr>
          <a:xfrm>
            <a:off x="6175177" y="2964775"/>
            <a:ext cx="983933" cy="1574363"/>
          </a:xfrm>
          <a:prstGeom prst="rect">
            <a:avLst/>
          </a:prstGeom>
        </p:spPr>
      </p:pic>
      <p:sp>
        <p:nvSpPr>
          <p:cNvPr id="6" name="Text 2"/>
          <p:cNvSpPr/>
          <p:nvPr/>
        </p:nvSpPr>
        <p:spPr>
          <a:xfrm>
            <a:off x="7454265" y="3161467"/>
            <a:ext cx="2589371" cy="323612"/>
          </a:xfrm>
          <a:prstGeom prst="rect">
            <a:avLst/>
          </a:prstGeom>
          <a:noFill/>
          <a:ln/>
        </p:spPr>
        <p:txBody>
          <a:bodyPr wrap="none" lIns="0" tIns="0" rIns="0" bIns="0" rtlCol="0" anchor="t"/>
          <a:lstStyle/>
          <a:p>
            <a:pPr marL="0" indent="0" algn="l">
              <a:lnSpc>
                <a:spcPts val="2500"/>
              </a:lnSpc>
              <a:buNone/>
            </a:pPr>
            <a:r>
              <a:rPr lang="en-US" sz="2400" b="1" dirty="0">
                <a:solidFill>
                  <a:srgbClr val="EEEFF5"/>
                </a:solidFill>
                <a:latin typeface="Times New Roman" panose="02020603050405020304" pitchFamily="18" charset="0"/>
                <a:ea typeface="Barlow" pitchFamily="34" charset="-122"/>
                <a:cs typeface="Times New Roman" panose="02020603050405020304" pitchFamily="18" charset="0"/>
              </a:rPr>
              <a:t>Find the starting pair</a:t>
            </a:r>
            <a:endParaRPr lang="en-US" sz="2400" dirty="0">
              <a:latin typeface="Times New Roman" panose="02020603050405020304" pitchFamily="18" charset="0"/>
              <a:cs typeface="Times New Roman" panose="02020603050405020304" pitchFamily="18" charset="0"/>
            </a:endParaRPr>
          </a:p>
        </p:txBody>
      </p:sp>
      <p:sp>
        <p:nvSpPr>
          <p:cNvPr id="7" name="Text 3"/>
          <p:cNvSpPr/>
          <p:nvPr/>
        </p:nvSpPr>
        <p:spPr>
          <a:xfrm>
            <a:off x="7471292" y="3642659"/>
            <a:ext cx="6487358" cy="314801"/>
          </a:xfrm>
          <a:prstGeom prst="rect">
            <a:avLst/>
          </a:prstGeom>
          <a:noFill/>
          <a:ln/>
        </p:spPr>
        <p:txBody>
          <a:bodyPr wrap="none" lIns="0" tIns="0" rIns="0" bIns="0" rtlCol="0" anchor="t"/>
          <a:lstStyle/>
          <a:p>
            <a:pPr marL="0" indent="0" algn="l">
              <a:lnSpc>
                <a:spcPts val="245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Find the first pair where the start value is not an ending value.</a:t>
            </a:r>
            <a:endParaRPr lang="en-US" sz="2000" dirty="0">
              <a:latin typeface="Times New Roman" panose="02020603050405020304" pitchFamily="18" charset="0"/>
              <a:cs typeface="Times New Roman" panose="02020603050405020304" pitchFamily="18" charset="0"/>
            </a:endParaRPr>
          </a:p>
        </p:txBody>
      </p:sp>
      <p:pic>
        <p:nvPicPr>
          <p:cNvPr id="8" name="Image 2" descr="preencoded.png"/>
          <p:cNvPicPr>
            <a:picLocks noChangeAspect="1"/>
          </p:cNvPicPr>
          <p:nvPr/>
        </p:nvPicPr>
        <p:blipFill>
          <a:blip r:embed="rId5"/>
          <a:stretch>
            <a:fillRect/>
          </a:stretch>
        </p:blipFill>
        <p:spPr>
          <a:xfrm>
            <a:off x="6175177" y="4539139"/>
            <a:ext cx="983933" cy="1574363"/>
          </a:xfrm>
          <a:prstGeom prst="rect">
            <a:avLst/>
          </a:prstGeom>
        </p:spPr>
      </p:pic>
      <p:sp>
        <p:nvSpPr>
          <p:cNvPr id="9" name="Text 4"/>
          <p:cNvSpPr/>
          <p:nvPr/>
        </p:nvSpPr>
        <p:spPr>
          <a:xfrm>
            <a:off x="7454264" y="4744642"/>
            <a:ext cx="2589371" cy="323612"/>
          </a:xfrm>
          <a:prstGeom prst="rect">
            <a:avLst/>
          </a:prstGeom>
          <a:noFill/>
          <a:ln/>
        </p:spPr>
        <p:txBody>
          <a:bodyPr wrap="none" lIns="0" tIns="0" rIns="0" bIns="0" rtlCol="0" anchor="t"/>
          <a:lstStyle/>
          <a:p>
            <a:pPr marL="0" indent="0" algn="l">
              <a:lnSpc>
                <a:spcPts val="2500"/>
              </a:lnSpc>
              <a:buNone/>
            </a:pPr>
            <a:r>
              <a:rPr lang="en-US" sz="2400" b="1" dirty="0">
                <a:solidFill>
                  <a:srgbClr val="EEEFF5"/>
                </a:solidFill>
                <a:latin typeface="Times New Roman" panose="02020603050405020304" pitchFamily="18" charset="0"/>
                <a:ea typeface="Barlow" pitchFamily="34" charset="-122"/>
                <a:cs typeface="Times New Roman" panose="02020603050405020304" pitchFamily="18" charset="0"/>
              </a:rPr>
              <a:t>Recursive step</a:t>
            </a:r>
            <a:endParaRPr lang="en-US" sz="2400" dirty="0">
              <a:latin typeface="Times New Roman" panose="02020603050405020304" pitchFamily="18" charset="0"/>
              <a:cs typeface="Times New Roman" panose="02020603050405020304" pitchFamily="18" charset="0"/>
            </a:endParaRPr>
          </a:p>
        </p:txBody>
      </p:sp>
      <p:sp>
        <p:nvSpPr>
          <p:cNvPr id="10" name="Text 5"/>
          <p:cNvSpPr/>
          <p:nvPr/>
        </p:nvSpPr>
        <p:spPr>
          <a:xfrm>
            <a:off x="7454265" y="5177433"/>
            <a:ext cx="6487358" cy="629603"/>
          </a:xfrm>
          <a:prstGeom prst="rect">
            <a:avLst/>
          </a:prstGeom>
          <a:noFill/>
          <a:ln/>
        </p:spPr>
        <p:txBody>
          <a:bodyPr wrap="square" lIns="0" tIns="0" rIns="0" bIns="0" rtlCol="0" anchor="t"/>
          <a:lstStyle/>
          <a:p>
            <a:pPr marL="0" indent="0" algn="l">
              <a:lnSpc>
                <a:spcPts val="245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Find the next pair that starts with the previous pair's ending value. Repeat until a valid arrangement is found</a:t>
            </a:r>
            <a:r>
              <a:rPr lang="en-US" sz="1500" dirty="0">
                <a:solidFill>
                  <a:srgbClr val="EEEFF5"/>
                </a:solidFill>
                <a:latin typeface="Montserrat" pitchFamily="34" charset="0"/>
                <a:ea typeface="Montserrat" pitchFamily="34" charset="-122"/>
                <a:cs typeface="Montserrat" pitchFamily="34" charset="-120"/>
              </a:rPr>
              <a:t>.</a:t>
            </a:r>
            <a:endParaRPr lang="en-US" sz="1500" dirty="0"/>
          </a:p>
        </p:txBody>
      </p:sp>
      <p:pic>
        <p:nvPicPr>
          <p:cNvPr id="11" name="Image 3" descr="preencoded.png"/>
          <p:cNvPicPr>
            <a:picLocks noChangeAspect="1"/>
          </p:cNvPicPr>
          <p:nvPr/>
        </p:nvPicPr>
        <p:blipFill>
          <a:blip r:embed="rId6"/>
          <a:stretch>
            <a:fillRect/>
          </a:stretch>
        </p:blipFill>
        <p:spPr>
          <a:xfrm>
            <a:off x="6175177" y="6113502"/>
            <a:ext cx="983933" cy="1574363"/>
          </a:xfrm>
          <a:prstGeom prst="rect">
            <a:avLst/>
          </a:prstGeom>
        </p:spPr>
      </p:pic>
      <p:sp>
        <p:nvSpPr>
          <p:cNvPr id="12" name="Text 6"/>
          <p:cNvSpPr/>
          <p:nvPr/>
        </p:nvSpPr>
        <p:spPr>
          <a:xfrm>
            <a:off x="7454265" y="6310193"/>
            <a:ext cx="2589371" cy="323612"/>
          </a:xfrm>
          <a:prstGeom prst="rect">
            <a:avLst/>
          </a:prstGeom>
          <a:noFill/>
          <a:ln/>
        </p:spPr>
        <p:txBody>
          <a:bodyPr wrap="none" lIns="0" tIns="0" rIns="0" bIns="0" rtlCol="0" anchor="t"/>
          <a:lstStyle/>
          <a:p>
            <a:pPr marL="0" indent="0" algn="l">
              <a:lnSpc>
                <a:spcPts val="2500"/>
              </a:lnSpc>
              <a:buNone/>
            </a:pPr>
            <a:r>
              <a:rPr lang="en-US" sz="2400" b="1" dirty="0">
                <a:solidFill>
                  <a:srgbClr val="EEEFF5"/>
                </a:solidFill>
                <a:latin typeface="Times New Roman" panose="02020603050405020304" pitchFamily="18" charset="0"/>
                <a:ea typeface="Barlow" pitchFamily="34" charset="-122"/>
                <a:cs typeface="Times New Roman" panose="02020603050405020304" pitchFamily="18" charset="0"/>
              </a:rPr>
              <a:t>Return arrangement</a:t>
            </a:r>
            <a:endParaRPr lang="en-US" sz="2400" dirty="0">
              <a:latin typeface="Times New Roman" panose="02020603050405020304" pitchFamily="18" charset="0"/>
              <a:cs typeface="Times New Roman" panose="02020603050405020304" pitchFamily="18" charset="0"/>
            </a:endParaRPr>
          </a:p>
        </p:txBody>
      </p:sp>
      <p:sp>
        <p:nvSpPr>
          <p:cNvPr id="13" name="Text 7"/>
          <p:cNvSpPr/>
          <p:nvPr/>
        </p:nvSpPr>
        <p:spPr>
          <a:xfrm>
            <a:off x="7454265" y="6751796"/>
            <a:ext cx="6487358" cy="314801"/>
          </a:xfrm>
          <a:prstGeom prst="rect">
            <a:avLst/>
          </a:prstGeom>
          <a:noFill/>
          <a:ln/>
        </p:spPr>
        <p:txBody>
          <a:bodyPr wrap="none" lIns="0" tIns="0" rIns="0" bIns="0" rtlCol="0" anchor="t"/>
          <a:lstStyle/>
          <a:p>
            <a:pPr marL="0" indent="0" algn="l">
              <a:lnSpc>
                <a:spcPts val="245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Return the found valid arrangement of pairs</a:t>
            </a:r>
            <a:r>
              <a:rPr lang="en-US" sz="1500" dirty="0">
                <a:solidFill>
                  <a:srgbClr val="EEEFF5"/>
                </a:solidFill>
                <a:latin typeface="Montserrat" pitchFamily="34" charset="0"/>
                <a:ea typeface="Montserrat" pitchFamily="34" charset="-122"/>
                <a:cs typeface="Montserrat" pitchFamily="34" charset="-120"/>
              </a:rPr>
              <a:t>.</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3596521"/>
            <a:ext cx="7454265"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Times New Roman" panose="02020603050405020304" pitchFamily="18" charset="0"/>
                <a:ea typeface="Barlow" pitchFamily="34" charset="-122"/>
                <a:cs typeface="Times New Roman" panose="02020603050405020304" pitchFamily="18" charset="0"/>
              </a:rPr>
              <a:t>Constraints and Assumptions</a:t>
            </a:r>
            <a:endParaRPr lang="en-US" sz="4450" dirty="0">
              <a:latin typeface="Times New Roman" panose="02020603050405020304" pitchFamily="18" charset="0"/>
              <a:cs typeface="Times New Roman" panose="02020603050405020304" pitchFamily="18" charset="0"/>
            </a:endParaRPr>
          </a:p>
        </p:txBody>
      </p:sp>
      <p:sp>
        <p:nvSpPr>
          <p:cNvPr id="4" name="Text 1"/>
          <p:cNvSpPr/>
          <p:nvPr/>
        </p:nvSpPr>
        <p:spPr>
          <a:xfrm>
            <a:off x="758309" y="4634151"/>
            <a:ext cx="13113782" cy="1040130"/>
          </a:xfrm>
          <a:prstGeom prst="rect">
            <a:avLst/>
          </a:prstGeom>
          <a:noFill/>
          <a:ln/>
        </p:spPr>
        <p:txBody>
          <a:bodyPr wrap="square" lIns="0" tIns="0" rIns="0" bIns="0" rtlCol="0" anchor="t"/>
          <a:lstStyle/>
          <a:p>
            <a:pPr marL="0" indent="0">
              <a:lnSpc>
                <a:spcPts val="27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The input will always contain a valid arrangement. The goal is to find one of these valid arrangements, and there may be multiple possible solutions. The input pairs are guaranteed to be valid in that there exists a valid arrangement of pairs. This assumption simplifies the problem by ensuring that a solution always exists.</a:t>
            </a:r>
            <a:endParaRPr lang="en-US" sz="2000" dirty="0">
              <a:latin typeface="Times New Roman" panose="02020603050405020304" pitchFamily="18" charset="0"/>
              <a:cs typeface="Times New Roman" panose="02020603050405020304" pitchFamily="18" charset="0"/>
            </a:endParaRPr>
          </a:p>
        </p:txBody>
      </p:sp>
      <p:sp>
        <p:nvSpPr>
          <p:cNvPr id="5" name="Shape 2"/>
          <p:cNvSpPr/>
          <p:nvPr/>
        </p:nvSpPr>
        <p:spPr>
          <a:xfrm>
            <a:off x="758309" y="6161723"/>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6" name="Text 3"/>
          <p:cNvSpPr/>
          <p:nvPr/>
        </p:nvSpPr>
        <p:spPr>
          <a:xfrm>
            <a:off x="941427" y="6234351"/>
            <a:ext cx="1210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pitchFamily="34" charset="0"/>
                <a:ea typeface="Barlow" pitchFamily="34" charset="-122"/>
                <a:cs typeface="Barlow" pitchFamily="34" charset="-120"/>
              </a:rPr>
              <a:t>1</a:t>
            </a:r>
            <a:endParaRPr lang="en-US" sz="2650" dirty="0"/>
          </a:p>
        </p:txBody>
      </p:sp>
      <p:sp>
        <p:nvSpPr>
          <p:cNvPr id="7" name="Text 4"/>
          <p:cNvSpPr/>
          <p:nvPr/>
        </p:nvSpPr>
        <p:spPr>
          <a:xfrm>
            <a:off x="1462326" y="6161723"/>
            <a:ext cx="2850713" cy="356235"/>
          </a:xfrm>
          <a:prstGeom prst="rect">
            <a:avLst/>
          </a:prstGeom>
          <a:noFill/>
          <a:ln/>
        </p:spPr>
        <p:txBody>
          <a:bodyPr wrap="none" lIns="0" tIns="0" rIns="0" bIns="0" rtlCol="0" anchor="t"/>
          <a:lstStyle/>
          <a:p>
            <a:pPr marL="0" indent="0">
              <a:lnSpc>
                <a:spcPts val="2800"/>
              </a:lnSpc>
              <a:buNone/>
            </a:pPr>
            <a:r>
              <a:rPr lang="en-US" sz="2400" b="1" dirty="0">
                <a:solidFill>
                  <a:srgbClr val="EEEFF5"/>
                </a:solidFill>
                <a:latin typeface="Times New Roman" panose="02020603050405020304" pitchFamily="18" charset="0"/>
                <a:ea typeface="Barlow" pitchFamily="34" charset="-122"/>
                <a:cs typeface="Times New Roman" panose="02020603050405020304" pitchFamily="18" charset="0"/>
              </a:rPr>
              <a:t>Input Constraint</a:t>
            </a:r>
            <a:endParaRPr lang="en-US" sz="2400" dirty="0">
              <a:latin typeface="Times New Roman" panose="02020603050405020304" pitchFamily="18" charset="0"/>
              <a:cs typeface="Times New Roman" panose="02020603050405020304" pitchFamily="18" charset="0"/>
            </a:endParaRPr>
          </a:p>
        </p:txBody>
      </p:sp>
      <p:sp>
        <p:nvSpPr>
          <p:cNvPr id="8" name="Text 5"/>
          <p:cNvSpPr/>
          <p:nvPr/>
        </p:nvSpPr>
        <p:spPr>
          <a:xfrm>
            <a:off x="1462326" y="6647855"/>
            <a:ext cx="5744647" cy="693420"/>
          </a:xfrm>
          <a:prstGeom prst="rect">
            <a:avLst/>
          </a:prstGeom>
          <a:noFill/>
          <a:ln/>
        </p:spPr>
        <p:txBody>
          <a:bodyPr wrap="square" lIns="0" tIns="0" rIns="0" bIns="0" rtlCol="0" anchor="t"/>
          <a:lstStyle/>
          <a:p>
            <a:pPr marL="0" indent="0">
              <a:lnSpc>
                <a:spcPts val="27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The pairs will be generated in a way that ensures a valid arrangement is possible</a:t>
            </a:r>
            <a:r>
              <a:rPr lang="en-US" sz="1700" dirty="0">
                <a:solidFill>
                  <a:srgbClr val="EEEFF5"/>
                </a:solidFill>
                <a:latin typeface="Montserrat" pitchFamily="34" charset="0"/>
                <a:ea typeface="Montserrat" pitchFamily="34" charset="-122"/>
                <a:cs typeface="Montserrat" pitchFamily="34" charset="-120"/>
              </a:rPr>
              <a:t>.</a:t>
            </a:r>
            <a:endParaRPr lang="en-US" sz="1700" dirty="0"/>
          </a:p>
        </p:txBody>
      </p:sp>
      <p:sp>
        <p:nvSpPr>
          <p:cNvPr id="9" name="Shape 6"/>
          <p:cNvSpPr/>
          <p:nvPr/>
        </p:nvSpPr>
        <p:spPr>
          <a:xfrm>
            <a:off x="7423547" y="6161723"/>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0" name="Text 7"/>
          <p:cNvSpPr/>
          <p:nvPr/>
        </p:nvSpPr>
        <p:spPr>
          <a:xfrm>
            <a:off x="7571423" y="6234351"/>
            <a:ext cx="191572"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pitchFamily="34" charset="0"/>
                <a:ea typeface="Barlow" pitchFamily="34" charset="-122"/>
                <a:cs typeface="Barlow" pitchFamily="34" charset="-120"/>
              </a:rPr>
              <a:t>2</a:t>
            </a:r>
            <a:endParaRPr lang="en-US" sz="2650" dirty="0"/>
          </a:p>
        </p:txBody>
      </p:sp>
      <p:sp>
        <p:nvSpPr>
          <p:cNvPr id="11" name="Text 8"/>
          <p:cNvSpPr/>
          <p:nvPr/>
        </p:nvSpPr>
        <p:spPr>
          <a:xfrm>
            <a:off x="8127563" y="6161723"/>
            <a:ext cx="2850713" cy="356235"/>
          </a:xfrm>
          <a:prstGeom prst="rect">
            <a:avLst/>
          </a:prstGeom>
          <a:noFill/>
          <a:ln/>
        </p:spPr>
        <p:txBody>
          <a:bodyPr wrap="none" lIns="0" tIns="0" rIns="0" bIns="0" rtlCol="0" anchor="t"/>
          <a:lstStyle/>
          <a:p>
            <a:pPr marL="0" indent="0">
              <a:lnSpc>
                <a:spcPts val="2800"/>
              </a:lnSpc>
              <a:buNone/>
            </a:pPr>
            <a:r>
              <a:rPr lang="en-US" sz="2400" b="1" dirty="0">
                <a:solidFill>
                  <a:srgbClr val="EEEFF5"/>
                </a:solidFill>
                <a:latin typeface="Times New Roman" panose="02020603050405020304" pitchFamily="18" charset="0"/>
                <a:ea typeface="Barlow" pitchFamily="34" charset="-122"/>
                <a:cs typeface="Times New Roman" panose="02020603050405020304" pitchFamily="18" charset="0"/>
              </a:rPr>
              <a:t>Assumption</a:t>
            </a:r>
            <a:endParaRPr lang="en-US" sz="2400" dirty="0">
              <a:latin typeface="Times New Roman" panose="02020603050405020304" pitchFamily="18" charset="0"/>
              <a:cs typeface="Times New Roman" panose="02020603050405020304" pitchFamily="18" charset="0"/>
            </a:endParaRPr>
          </a:p>
        </p:txBody>
      </p:sp>
      <p:sp>
        <p:nvSpPr>
          <p:cNvPr id="12" name="Text 9"/>
          <p:cNvSpPr/>
          <p:nvPr/>
        </p:nvSpPr>
        <p:spPr>
          <a:xfrm>
            <a:off x="8127563" y="6647855"/>
            <a:ext cx="5744647" cy="693420"/>
          </a:xfrm>
          <a:prstGeom prst="rect">
            <a:avLst/>
          </a:prstGeom>
          <a:noFill/>
          <a:ln/>
        </p:spPr>
        <p:txBody>
          <a:bodyPr wrap="square" lIns="0" tIns="0" rIns="0" bIns="0" rtlCol="0" anchor="t"/>
          <a:lstStyle/>
          <a:p>
            <a:pPr marL="0" indent="0">
              <a:lnSpc>
                <a:spcPts val="27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There will always be at least one valid arrangement of pairs.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6">
    <p:bg>
      <p:bgPr>
        <a:solidFill>
          <a:srgbClr val="01004D"/>
        </a:solidFill>
        <a:effectLst/>
      </p:bgPr>
    </p:bg>
    <p:spTree>
      <p:nvGrpSpPr>
        <p:cNvPr id="1" name=""/>
        <p:cNvGrpSpPr/>
        <p:nvPr/>
      </p:nvGrpSpPr>
      <p:grpSpPr>
        <a:xfrm>
          <a:off x="0" y="0"/>
          <a:ext cx="0" cy="0"/>
          <a:chOff x="0" y="0"/>
          <a:chExt cx="0" cy="0"/>
        </a:xfrm>
      </p:grpSpPr>
      <p:sp>
        <p:nvSpPr>
          <p:cNvPr id="2" name="Text 0"/>
          <p:cNvSpPr/>
          <p:nvPr/>
        </p:nvSpPr>
        <p:spPr>
          <a:xfrm>
            <a:off x="405527" y="321469"/>
            <a:ext cx="3049905" cy="381238"/>
          </a:xfrm>
          <a:prstGeom prst="rect">
            <a:avLst/>
          </a:prstGeom>
          <a:noFill/>
          <a:ln/>
        </p:spPr>
        <p:txBody>
          <a:bodyPr wrap="none" lIns="0" tIns="0" rIns="0" bIns="0" rtlCol="0" anchor="t"/>
          <a:lstStyle/>
          <a:p>
            <a:pPr marL="0" indent="0">
              <a:lnSpc>
                <a:spcPts val="3000"/>
              </a:lnSpc>
              <a:buNone/>
            </a:pPr>
            <a:r>
              <a:rPr lang="en-US" sz="3600" b="1" dirty="0">
                <a:solidFill>
                  <a:srgbClr val="9998FF"/>
                </a:solidFill>
                <a:latin typeface="Times New Roman" panose="02020603050405020304" pitchFamily="18" charset="0"/>
                <a:ea typeface="Barlow" pitchFamily="34" charset="-122"/>
                <a:cs typeface="Times New Roman" panose="02020603050405020304" pitchFamily="18" charset="0"/>
              </a:rPr>
              <a:t>Coding:</a:t>
            </a:r>
            <a:endParaRPr lang="en-US" sz="3600" dirty="0">
              <a:latin typeface="Times New Roman" panose="02020603050405020304" pitchFamily="18" charset="0"/>
              <a:cs typeface="Times New Roman" panose="02020603050405020304" pitchFamily="18" charset="0"/>
            </a:endParaRPr>
          </a:p>
        </p:txBody>
      </p:sp>
      <p:sp>
        <p:nvSpPr>
          <p:cNvPr id="3" name="Shape 1"/>
          <p:cNvSpPr/>
          <p:nvPr/>
        </p:nvSpPr>
        <p:spPr>
          <a:xfrm>
            <a:off x="405527" y="934403"/>
            <a:ext cx="13819346" cy="6657975"/>
          </a:xfrm>
          <a:prstGeom prst="roundRect">
            <a:avLst>
              <a:gd name="adj" fmla="val 1567"/>
            </a:avLst>
          </a:prstGeom>
          <a:solidFill>
            <a:srgbClr val="01004D"/>
          </a:solidFill>
          <a:ln/>
        </p:spPr>
      </p:sp>
      <p:sp>
        <p:nvSpPr>
          <p:cNvPr id="4" name="Shape 2"/>
          <p:cNvSpPr/>
          <p:nvPr/>
        </p:nvSpPr>
        <p:spPr>
          <a:xfrm>
            <a:off x="399812" y="934404"/>
            <a:ext cx="13830776" cy="6484144"/>
          </a:xfrm>
          <a:prstGeom prst="roundRect">
            <a:avLst>
              <a:gd name="adj" fmla="val 261"/>
            </a:avLst>
          </a:prstGeom>
          <a:solidFill>
            <a:srgbClr val="01004D"/>
          </a:solidFill>
          <a:ln/>
        </p:spPr>
      </p:sp>
      <p:sp>
        <p:nvSpPr>
          <p:cNvPr id="5" name="Text 3"/>
          <p:cNvSpPr/>
          <p:nvPr/>
        </p:nvSpPr>
        <p:spPr>
          <a:xfrm>
            <a:off x="515660" y="1021318"/>
            <a:ext cx="13599081" cy="6484144"/>
          </a:xfrm>
          <a:prstGeom prst="rect">
            <a:avLst/>
          </a:prstGeom>
          <a:noFill/>
          <a:ln/>
        </p:spPr>
        <p:txBody>
          <a:bodyPr wrap="square" lIns="0" tIns="0" rIns="0" bIns="0" rtlCol="0" anchor="t"/>
          <a:lstStyle/>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#include &lt;stdio.h&gt;</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#include &lt;stdlib.h&gt;</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typedef struct Node {</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int value;</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struct Node* next;</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Node;</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Node* createNode(int value) {</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Node* newNode = (Node*)malloc(sizeof(Node));</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newNode-&gt;value = value;</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newNode-&gt;next = NULL;</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return newNode;</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void addEdge(Node** list, int index, int value) {</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Node* newNode = createNode(value);</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newNode-&gt;next = list[index];</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list[index] = newNode;</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int findKey(int* keys, int size, int key) {</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for (int i = 0; i &lt; size; ++i) {</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if (keys[i] == key) return i;</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return -1;</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void validArrangement(int pairs[][2], int size) {</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int mapSize = 0, startNode = pairs[0][0];</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int keys[100], inDegree[100] = {0}, outDegree[100] = {0};</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Node* adjacencyList[100] = {NULL};</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int path[100], pathSize = 0;</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for (int i = 0; i &lt; size; ++i) {</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int start = pairs[i][0], end = pairs[i][1];</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int index = findKey(keys, mapSize, start);</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if (index == -1) keys[mapSize++] = start, index = mapSize - 1;</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addEdge(adjacencyList, index, end);</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outDegree[index]++;</a:t>
            </a:r>
            <a:endParaRPr lang="en-US" sz="900" dirty="0"/>
          </a:p>
          <a:p>
            <a:pPr marL="0" indent="0">
              <a:lnSpc>
                <a:spcPts val="1450"/>
              </a:lnSpc>
              <a:buNone/>
            </a:pPr>
            <a:r>
              <a:rPr lang="en-US" sz="900" dirty="0">
                <a:solidFill>
                  <a:srgbClr val="EEEFF5"/>
                </a:solidFill>
                <a:highlight>
                  <a:srgbClr val="01004D"/>
                </a:highlight>
                <a:latin typeface="Consolas" pitchFamily="34" charset="0"/>
                <a:ea typeface="Consolas" pitchFamily="34" charset="-122"/>
                <a:cs typeface="Consolas" pitchFamily="34" charset="-120"/>
              </a:rPr>
              <a:t>        index = findKey(keys, mapSize, end);</a:t>
            </a:r>
            <a:endParaRPr lang="en-US" sz="900" dirty="0"/>
          </a:p>
        </p:txBody>
      </p:sp>
      <p:sp>
        <p:nvSpPr>
          <p:cNvPr id="6" name="Text 4"/>
          <p:cNvSpPr/>
          <p:nvPr/>
        </p:nvSpPr>
        <p:spPr>
          <a:xfrm flipV="1">
            <a:off x="405527" y="7677032"/>
            <a:ext cx="13819346" cy="45719"/>
          </a:xfrm>
          <a:prstGeom prst="rect">
            <a:avLst/>
          </a:prstGeom>
          <a:noFill/>
          <a:ln/>
        </p:spPr>
        <p:txBody>
          <a:bodyPr wrap="none" lIns="0" tIns="0" rIns="0" bIns="0" rtlCol="0" anchor="t"/>
          <a:lstStyle/>
          <a:p>
            <a:pPr marL="0" indent="0">
              <a:lnSpc>
                <a:spcPts val="1450"/>
              </a:lnSpc>
              <a:buNone/>
            </a:pPr>
            <a:endParaRPr lang="en-US" sz="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7">
    <p:bg>
      <p:bgPr>
        <a:solidFill>
          <a:srgbClr val="01004D"/>
        </a:solidFill>
        <a:effectLst/>
      </p:bgPr>
    </p:bg>
    <p:spTree>
      <p:nvGrpSpPr>
        <p:cNvPr id="1" name=""/>
        <p:cNvGrpSpPr/>
        <p:nvPr/>
      </p:nvGrpSpPr>
      <p:grpSpPr>
        <a:xfrm>
          <a:off x="0" y="0"/>
          <a:ext cx="0" cy="0"/>
          <a:chOff x="0" y="0"/>
          <a:chExt cx="0" cy="0"/>
        </a:xfrm>
      </p:grpSpPr>
      <p:sp>
        <p:nvSpPr>
          <p:cNvPr id="2" name="Shape 0"/>
          <p:cNvSpPr/>
          <p:nvPr/>
        </p:nvSpPr>
        <p:spPr>
          <a:xfrm>
            <a:off x="495062" y="389215"/>
            <a:ext cx="13640276" cy="7451169"/>
          </a:xfrm>
          <a:prstGeom prst="roundRect">
            <a:avLst>
              <a:gd name="adj" fmla="val 1709"/>
            </a:avLst>
          </a:prstGeom>
          <a:solidFill>
            <a:srgbClr val="01004D"/>
          </a:solidFill>
          <a:ln/>
        </p:spPr>
      </p:sp>
      <p:sp>
        <p:nvSpPr>
          <p:cNvPr id="3" name="Shape 1"/>
          <p:cNvSpPr/>
          <p:nvPr/>
        </p:nvSpPr>
        <p:spPr>
          <a:xfrm>
            <a:off x="488037" y="389215"/>
            <a:ext cx="13654326" cy="7451169"/>
          </a:xfrm>
          <a:prstGeom prst="roundRect">
            <a:avLst>
              <a:gd name="adj" fmla="val 285"/>
            </a:avLst>
          </a:prstGeom>
          <a:solidFill>
            <a:srgbClr val="01004D"/>
          </a:solidFill>
          <a:ln/>
        </p:spPr>
      </p:sp>
      <p:sp>
        <p:nvSpPr>
          <p:cNvPr id="4" name="Text 2"/>
          <p:cNvSpPr/>
          <p:nvPr/>
        </p:nvSpPr>
        <p:spPr>
          <a:xfrm>
            <a:off x="629483" y="495300"/>
            <a:ext cx="13371433" cy="7239000"/>
          </a:xfrm>
          <a:prstGeom prst="rect">
            <a:avLst/>
          </a:prstGeom>
          <a:noFill/>
          <a:ln/>
        </p:spPr>
        <p:txBody>
          <a:bodyPr wrap="square" lIns="0" tIns="0" rIns="0" bIns="0" rtlCol="0" anchor="t"/>
          <a:lstStyle/>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if (index == -1) keys[mapSize++] = end, index = mapSize - 1;</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inDegree[index]++;</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for (int i = 0; i &lt; mapSize; ++i)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if (outDegree[i] - inDegree[i] == 1) startNode = keys[i];</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int stack[100], stackSize = 0;</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stack[stackSize++] = startNode;</a:t>
            </a:r>
            <a:endParaRPr lang="en-US" sz="1100" dirty="0"/>
          </a:p>
          <a:p>
            <a:pPr marL="0" indent="0">
              <a:lnSpc>
                <a:spcPts val="1750"/>
              </a:lnSpc>
              <a:buNone/>
            </a:pP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while (stackSize &gt; 0)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int currentNode = stack[stackSize - 1], index = findKey(keys, mapSize, currentNode);</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if (adjacencyList[index])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stack[stackSize++] = adjacencyList[index]-&gt;value;</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Node* temp = adjacencyList[index];</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adjacencyList[index] = adjacencyList[index]-&gt;next;</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free(temp);</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 else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path[pathSize++] = stack[--stackSize];</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a:t>
            </a:r>
            <a:endParaRPr lang="en-US" sz="1100" dirty="0"/>
          </a:p>
          <a:p>
            <a:pPr marL="0" indent="0">
              <a:lnSpc>
                <a:spcPts val="1750"/>
              </a:lnSpc>
              <a:buNone/>
            </a:pP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for (int i = pathSize - 1; i &gt; 0; --i)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printf("[%d, %d] ", path[i], path[i - 1]);</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printf("\n");</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a:t>
            </a:r>
            <a:endParaRPr lang="en-US" sz="1100" dirty="0"/>
          </a:p>
          <a:p>
            <a:pPr marL="0" indent="0">
              <a:lnSpc>
                <a:spcPts val="1750"/>
              </a:lnSpc>
              <a:buNone/>
            </a:pP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int main() {</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int pairs[][2] = {{5, 1}, {4, 5}, {11, 9}, {9, 4}};</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validArrangement(pairs, sizeof(pairs) / sizeof(pairs[0]));</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    return 0;</a:t>
            </a:r>
            <a:endParaRPr lang="en-US" sz="1100" dirty="0"/>
          </a:p>
          <a:p>
            <a:pPr marL="0" indent="0">
              <a:lnSpc>
                <a:spcPts val="1750"/>
              </a:lnSpc>
              <a:buNone/>
            </a:pPr>
            <a:r>
              <a:rPr lang="en-US" sz="1100" dirty="0">
                <a:solidFill>
                  <a:srgbClr val="EEEFF5"/>
                </a:solidFill>
                <a:highlight>
                  <a:srgbClr val="01004D"/>
                </a:highlight>
                <a:latin typeface="Consolas" pitchFamily="34" charset="0"/>
                <a:ea typeface="Consolas" pitchFamily="34" charset="-122"/>
                <a:cs typeface="Consolas" pitchFamily="34" charset="-120"/>
              </a:rPr>
              <a:t>}</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name="Slide 8">
    <p:bg>
      <p:bgPr>
        <a:solidFill>
          <a:srgbClr val="0C0C0C"/>
        </a:solidFill>
        <a:effectLst/>
      </p:bgPr>
    </p:bg>
    <p:spTree>
      <p:nvGrpSpPr>
        <p:cNvPr id="1" name=""/>
        <p:cNvGrpSpPr/>
        <p:nvPr/>
      </p:nvGrpSpPr>
      <p:grpSpPr>
        <a:xfrm>
          <a:off x="0" y="0"/>
          <a:ext cx="0" cy="0"/>
          <a:chOff x="0" y="0"/>
          <a:chExt cx="0" cy="0"/>
        </a:xfrm>
      </p:grpSpPr>
      <p:sp>
        <p:nvSpPr>
          <p:cNvPr id="2" name="Text 0"/>
          <p:cNvSpPr/>
          <p:nvPr/>
        </p:nvSpPr>
        <p:spPr>
          <a:xfrm>
            <a:off x="758309" y="921544"/>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Times New Roman" panose="02020603050405020304" pitchFamily="18" charset="0"/>
                <a:ea typeface="Barlow" pitchFamily="34" charset="-122"/>
                <a:cs typeface="Times New Roman" panose="02020603050405020304" pitchFamily="18" charset="0"/>
              </a:rPr>
              <a:t>Output:</a:t>
            </a:r>
            <a:endParaRPr lang="en-US" sz="4450" dirty="0">
              <a:latin typeface="Times New Roman" panose="02020603050405020304" pitchFamily="18" charset="0"/>
              <a:cs typeface="Times New Roman" panose="02020603050405020304" pitchFamily="18" charset="0"/>
            </a:endParaRPr>
          </a:p>
        </p:txBody>
      </p:sp>
      <p:pic>
        <p:nvPicPr>
          <p:cNvPr id="3" name="Image 0" descr="preencoded.png"/>
          <p:cNvPicPr>
            <a:picLocks noChangeAspect="1"/>
          </p:cNvPicPr>
          <p:nvPr/>
        </p:nvPicPr>
        <p:blipFill>
          <a:blip r:embed="rId3"/>
          <a:stretch>
            <a:fillRect/>
          </a:stretch>
        </p:blipFill>
        <p:spPr>
          <a:xfrm>
            <a:off x="758309" y="2067520"/>
            <a:ext cx="9370576" cy="524041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100"/>
          </a:xfrm>
          <a:prstGeom prst="rect">
            <a:avLst/>
          </a:prstGeom>
        </p:spPr>
      </p:pic>
      <p:sp>
        <p:nvSpPr>
          <p:cNvPr id="3" name="Text 0"/>
          <p:cNvSpPr/>
          <p:nvPr/>
        </p:nvSpPr>
        <p:spPr>
          <a:xfrm>
            <a:off x="587454" y="461605"/>
            <a:ext cx="4417576" cy="552093"/>
          </a:xfrm>
          <a:prstGeom prst="rect">
            <a:avLst/>
          </a:prstGeom>
          <a:noFill/>
          <a:ln/>
        </p:spPr>
        <p:txBody>
          <a:bodyPr wrap="none" lIns="0" tIns="0" rIns="0" bIns="0" rtlCol="0" anchor="t"/>
          <a:lstStyle/>
          <a:p>
            <a:pPr marL="0" indent="0">
              <a:lnSpc>
                <a:spcPts val="4300"/>
              </a:lnSpc>
              <a:buNone/>
            </a:pPr>
            <a:r>
              <a:rPr lang="en-US" sz="3600" b="1" dirty="0">
                <a:solidFill>
                  <a:srgbClr val="9998FF"/>
                </a:solidFill>
                <a:latin typeface="Barlow" pitchFamily="34" charset="0"/>
                <a:ea typeface="Barlow" pitchFamily="34" charset="-122"/>
                <a:cs typeface="Barlow" pitchFamily="34" charset="-120"/>
              </a:rPr>
              <a:t>Conclusion</a:t>
            </a:r>
            <a:endParaRPr lang="en-US" sz="3600" dirty="0"/>
          </a:p>
        </p:txBody>
      </p:sp>
      <p:sp>
        <p:nvSpPr>
          <p:cNvPr id="4" name="Text 1"/>
          <p:cNvSpPr/>
          <p:nvPr/>
        </p:nvSpPr>
        <p:spPr>
          <a:xfrm>
            <a:off x="587454" y="1175439"/>
            <a:ext cx="7969091" cy="1074420"/>
          </a:xfrm>
          <a:prstGeom prst="rect">
            <a:avLst/>
          </a:prstGeom>
          <a:noFill/>
          <a:ln/>
        </p:spPr>
        <p:txBody>
          <a:bodyPr wrap="square" lIns="0" tIns="0" rIns="0" bIns="0" rtlCol="0" anchor="t"/>
          <a:lstStyle/>
          <a:p>
            <a:pPr marL="0" indent="0" algn="just">
              <a:lnSpc>
                <a:spcPts val="21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This presentation has explored the problem of finding a valid arrangement of pairs. We discussed the problem statement, explored an example, and outlined a recursive approach to solve it. Understanding these concepts provides a solid foundation for working with paired data and solving similar arrangement problems</a:t>
            </a:r>
            <a:r>
              <a:rPr lang="en-US" sz="1300" dirty="0">
                <a:solidFill>
                  <a:srgbClr val="EEEFF5"/>
                </a:solidFill>
                <a:latin typeface="Montserrat" pitchFamily="34" charset="0"/>
                <a:ea typeface="Montserrat" pitchFamily="34" charset="-122"/>
                <a:cs typeface="Montserrat" pitchFamily="34" charset="-120"/>
              </a:rPr>
              <a:t>.</a:t>
            </a:r>
            <a:endParaRPr lang="en-US" sz="1300" dirty="0"/>
          </a:p>
        </p:txBody>
      </p:sp>
      <p:pic>
        <p:nvPicPr>
          <p:cNvPr id="5" name="Image 1" descr="preencoded.png"/>
          <p:cNvPicPr>
            <a:picLocks noChangeAspect="1"/>
          </p:cNvPicPr>
          <p:nvPr/>
        </p:nvPicPr>
        <p:blipFill>
          <a:blip r:embed="rId4"/>
          <a:stretch>
            <a:fillRect/>
          </a:stretch>
        </p:blipFill>
        <p:spPr>
          <a:xfrm>
            <a:off x="587454" y="2611457"/>
            <a:ext cx="419576" cy="419576"/>
          </a:xfrm>
          <a:prstGeom prst="rect">
            <a:avLst/>
          </a:prstGeom>
        </p:spPr>
      </p:pic>
      <p:sp>
        <p:nvSpPr>
          <p:cNvPr id="6" name="Text 2"/>
          <p:cNvSpPr/>
          <p:nvPr/>
        </p:nvSpPr>
        <p:spPr>
          <a:xfrm>
            <a:off x="587454" y="3220283"/>
            <a:ext cx="2208728" cy="275987"/>
          </a:xfrm>
          <a:prstGeom prst="rect">
            <a:avLst/>
          </a:prstGeom>
          <a:noFill/>
          <a:ln/>
        </p:spPr>
        <p:txBody>
          <a:bodyPr wrap="none" lIns="0" tIns="0" rIns="0" bIns="0" rtlCol="0" anchor="t"/>
          <a:lstStyle/>
          <a:p>
            <a:pPr marL="0" indent="0" algn="l">
              <a:lnSpc>
                <a:spcPts val="2150"/>
              </a:lnSpc>
              <a:buNone/>
            </a:pPr>
            <a:r>
              <a:rPr lang="en-US" sz="2400" b="1" dirty="0">
                <a:solidFill>
                  <a:srgbClr val="EEEFF5"/>
                </a:solidFill>
                <a:latin typeface="Times New Roman" panose="02020603050405020304" pitchFamily="18" charset="0"/>
                <a:ea typeface="Barlow" pitchFamily="34" charset="-122"/>
                <a:cs typeface="Times New Roman" panose="02020603050405020304" pitchFamily="18" charset="0"/>
              </a:rPr>
              <a:t>Valid Arrangement</a:t>
            </a:r>
            <a:endParaRPr lang="en-US" sz="2400" dirty="0">
              <a:latin typeface="Times New Roman" panose="02020603050405020304" pitchFamily="18" charset="0"/>
              <a:cs typeface="Times New Roman" panose="02020603050405020304" pitchFamily="18" charset="0"/>
            </a:endParaRPr>
          </a:p>
        </p:txBody>
      </p:sp>
      <p:sp>
        <p:nvSpPr>
          <p:cNvPr id="7" name="Text 3"/>
          <p:cNvSpPr/>
          <p:nvPr/>
        </p:nvSpPr>
        <p:spPr>
          <a:xfrm>
            <a:off x="587453" y="3677186"/>
            <a:ext cx="7969091" cy="537210"/>
          </a:xfrm>
          <a:prstGeom prst="rect">
            <a:avLst/>
          </a:prstGeom>
          <a:noFill/>
          <a:ln/>
        </p:spPr>
        <p:txBody>
          <a:bodyPr wrap="square" lIns="0" tIns="0" rIns="0" bIns="0" rtlCol="0" anchor="t"/>
          <a:lstStyle/>
          <a:p>
            <a:pPr marL="0" indent="0" algn="l">
              <a:lnSpc>
                <a:spcPts val="21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The problem involves finding a sequence of pairs where the ending point of one pair always matches the starting point of the next.</a:t>
            </a:r>
            <a:endParaRPr lang="en-US" sz="2000" dirty="0">
              <a:latin typeface="Times New Roman" panose="02020603050405020304" pitchFamily="18" charset="0"/>
              <a:cs typeface="Times New Roman" panose="02020603050405020304" pitchFamily="18" charset="0"/>
            </a:endParaRPr>
          </a:p>
        </p:txBody>
      </p:sp>
      <p:pic>
        <p:nvPicPr>
          <p:cNvPr id="8" name="Image 2" descr="preencoded.png"/>
          <p:cNvPicPr>
            <a:picLocks noChangeAspect="1"/>
          </p:cNvPicPr>
          <p:nvPr/>
        </p:nvPicPr>
        <p:blipFill>
          <a:blip r:embed="rId5"/>
          <a:stretch>
            <a:fillRect/>
          </a:stretch>
        </p:blipFill>
        <p:spPr>
          <a:xfrm>
            <a:off x="587454" y="4464992"/>
            <a:ext cx="419576" cy="419576"/>
          </a:xfrm>
          <a:prstGeom prst="rect">
            <a:avLst/>
          </a:prstGeom>
        </p:spPr>
      </p:pic>
      <p:sp>
        <p:nvSpPr>
          <p:cNvPr id="9" name="Text 4"/>
          <p:cNvSpPr/>
          <p:nvPr/>
        </p:nvSpPr>
        <p:spPr>
          <a:xfrm>
            <a:off x="587454" y="5120640"/>
            <a:ext cx="2208728" cy="275987"/>
          </a:xfrm>
          <a:prstGeom prst="rect">
            <a:avLst/>
          </a:prstGeom>
          <a:noFill/>
          <a:ln/>
        </p:spPr>
        <p:txBody>
          <a:bodyPr wrap="none" lIns="0" tIns="0" rIns="0" bIns="0" rtlCol="0" anchor="t"/>
          <a:lstStyle/>
          <a:p>
            <a:pPr marL="0" indent="0" algn="l">
              <a:lnSpc>
                <a:spcPts val="2150"/>
              </a:lnSpc>
              <a:buNone/>
            </a:pPr>
            <a:r>
              <a:rPr lang="en-US" sz="2400" b="1" dirty="0">
                <a:solidFill>
                  <a:srgbClr val="EEEFF5"/>
                </a:solidFill>
                <a:latin typeface="Times New Roman" panose="02020603050405020304" pitchFamily="18" charset="0"/>
                <a:ea typeface="Barlow" pitchFamily="34" charset="-122"/>
                <a:cs typeface="Times New Roman" panose="02020603050405020304" pitchFamily="18" charset="0"/>
              </a:rPr>
              <a:t>Recursive Approach</a:t>
            </a:r>
            <a:endParaRPr lang="en-US" sz="2400" dirty="0">
              <a:latin typeface="Times New Roman" panose="02020603050405020304" pitchFamily="18" charset="0"/>
              <a:cs typeface="Times New Roman" panose="02020603050405020304" pitchFamily="18" charset="0"/>
            </a:endParaRPr>
          </a:p>
        </p:txBody>
      </p:sp>
      <p:sp>
        <p:nvSpPr>
          <p:cNvPr id="10" name="Text 5"/>
          <p:cNvSpPr/>
          <p:nvPr/>
        </p:nvSpPr>
        <p:spPr>
          <a:xfrm>
            <a:off x="587454" y="5497235"/>
            <a:ext cx="7969091" cy="537210"/>
          </a:xfrm>
          <a:prstGeom prst="rect">
            <a:avLst/>
          </a:prstGeom>
          <a:noFill/>
          <a:ln/>
        </p:spPr>
        <p:txBody>
          <a:bodyPr wrap="square" lIns="0" tIns="0" rIns="0" bIns="0" rtlCol="0" anchor="t"/>
          <a:lstStyle/>
          <a:p>
            <a:pPr marL="0" indent="0" algn="l">
              <a:lnSpc>
                <a:spcPts val="21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The solution uses a recursive approach to find the first pair and then continues finding subsequent pairs that meet the criteria.</a:t>
            </a:r>
            <a:endParaRPr lang="en-US" sz="2000" dirty="0">
              <a:latin typeface="Times New Roman" panose="02020603050405020304" pitchFamily="18" charset="0"/>
              <a:cs typeface="Times New Roman" panose="02020603050405020304" pitchFamily="18" charset="0"/>
            </a:endParaRPr>
          </a:p>
        </p:txBody>
      </p:sp>
      <p:pic>
        <p:nvPicPr>
          <p:cNvPr id="11" name="Image 3" descr="preencoded.png"/>
          <p:cNvPicPr>
            <a:picLocks noChangeAspect="1"/>
          </p:cNvPicPr>
          <p:nvPr/>
        </p:nvPicPr>
        <p:blipFill>
          <a:blip r:embed="rId6"/>
          <a:stretch>
            <a:fillRect/>
          </a:stretch>
        </p:blipFill>
        <p:spPr>
          <a:xfrm>
            <a:off x="594987" y="6434051"/>
            <a:ext cx="419576" cy="419576"/>
          </a:xfrm>
          <a:prstGeom prst="rect">
            <a:avLst/>
          </a:prstGeom>
        </p:spPr>
      </p:pic>
      <p:sp>
        <p:nvSpPr>
          <p:cNvPr id="12" name="Text 6"/>
          <p:cNvSpPr/>
          <p:nvPr/>
        </p:nvSpPr>
        <p:spPr>
          <a:xfrm>
            <a:off x="587454" y="7125295"/>
            <a:ext cx="2208728" cy="275987"/>
          </a:xfrm>
          <a:prstGeom prst="rect">
            <a:avLst/>
          </a:prstGeom>
          <a:noFill/>
          <a:ln/>
        </p:spPr>
        <p:txBody>
          <a:bodyPr wrap="none" lIns="0" tIns="0" rIns="0" bIns="0" rtlCol="0" anchor="t"/>
          <a:lstStyle/>
          <a:p>
            <a:pPr marL="0" indent="0" algn="l">
              <a:lnSpc>
                <a:spcPts val="2150"/>
              </a:lnSpc>
              <a:buNone/>
            </a:pPr>
            <a:r>
              <a:rPr lang="en-US" sz="2400" b="1" dirty="0">
                <a:solidFill>
                  <a:srgbClr val="EEEFF5"/>
                </a:solidFill>
                <a:latin typeface="Times New Roman" panose="02020603050405020304" pitchFamily="18" charset="0"/>
                <a:ea typeface="Barlow" pitchFamily="34" charset="-122"/>
                <a:cs typeface="Times New Roman" panose="02020603050405020304" pitchFamily="18" charset="0"/>
              </a:rPr>
              <a:t>Problem Constraints</a:t>
            </a:r>
            <a:endParaRPr lang="en-US" sz="2400" dirty="0">
              <a:latin typeface="Times New Roman" panose="02020603050405020304" pitchFamily="18" charset="0"/>
              <a:cs typeface="Times New Roman" panose="02020603050405020304" pitchFamily="18" charset="0"/>
            </a:endParaRPr>
          </a:p>
        </p:txBody>
      </p:sp>
      <p:sp>
        <p:nvSpPr>
          <p:cNvPr id="13" name="Text 7"/>
          <p:cNvSpPr/>
          <p:nvPr/>
        </p:nvSpPr>
        <p:spPr>
          <a:xfrm>
            <a:off x="587454" y="7501890"/>
            <a:ext cx="7969091" cy="268605"/>
          </a:xfrm>
          <a:prstGeom prst="rect">
            <a:avLst/>
          </a:prstGeom>
          <a:noFill/>
          <a:ln/>
        </p:spPr>
        <p:txBody>
          <a:bodyPr wrap="none" lIns="0" tIns="0" rIns="0" bIns="0" rtlCol="0" anchor="t"/>
          <a:lstStyle/>
          <a:p>
            <a:pPr marL="0" indent="0" algn="l">
              <a:lnSpc>
                <a:spcPts val="21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The input is guaranteed to have at least one valid arrangement, simplifying </a:t>
            </a:r>
          </a:p>
          <a:p>
            <a:pPr marL="0" indent="0" algn="l">
              <a:lnSpc>
                <a:spcPts val="2100"/>
              </a:lnSpc>
              <a:buNone/>
            </a:pPr>
            <a:r>
              <a:rPr lang="en-US" sz="2000" dirty="0">
                <a:solidFill>
                  <a:srgbClr val="EEEFF5"/>
                </a:solidFill>
                <a:latin typeface="Times New Roman" panose="02020603050405020304" pitchFamily="18" charset="0"/>
                <a:ea typeface="Montserrat" pitchFamily="34" charset="-122"/>
                <a:cs typeface="Times New Roman" panose="02020603050405020304" pitchFamily="18" charset="0"/>
              </a:rPr>
              <a:t>the problem.</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1159</Words>
  <Application>Microsoft Office PowerPoint</Application>
  <PresentationFormat>Custom</PresentationFormat>
  <Paragraphs>123</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Times New Roman</vt:lpstr>
      <vt:lpstr>Consolas</vt:lpstr>
      <vt:lpstr>Montserrat</vt:lpstr>
      <vt:lpstr>Barlow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Maanoj P</cp:lastModifiedBy>
  <cp:revision>4</cp:revision>
  <dcterms:created xsi:type="dcterms:W3CDTF">2024-09-22T12:32:12Z</dcterms:created>
  <dcterms:modified xsi:type="dcterms:W3CDTF">2024-09-22T14:10:18Z</dcterms:modified>
</cp:coreProperties>
</file>